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87" r:id="rId5"/>
    <p:sldId id="264" r:id="rId6"/>
    <p:sldId id="265" r:id="rId7"/>
    <p:sldId id="282" r:id="rId8"/>
    <p:sldId id="285" r:id="rId9"/>
    <p:sldId id="266" r:id="rId10"/>
    <p:sldId id="275" r:id="rId11"/>
    <p:sldId id="276" r:id="rId12"/>
    <p:sldId id="289" r:id="rId13"/>
    <p:sldId id="284" r:id="rId14"/>
    <p:sldId id="277" r:id="rId15"/>
    <p:sldId id="280" r:id="rId16"/>
    <p:sldId id="290" r:id="rId17"/>
    <p:sldId id="271" r:id="rId18"/>
    <p:sldId id="281" r:id="rId19"/>
    <p:sldId id="288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0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66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8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8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32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29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42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96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96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13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9F28-D8CA-4FC9-ABDC-1FCC0BF3AD16}" type="datetimeFigureOut">
              <a:rPr lang="fr-FR" smtClean="0"/>
              <a:t>20/06/2018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F6BA-85A9-4791-97E1-9B93AE875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7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Assemblée Générale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21 juin 2018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0" y="260649"/>
            <a:ext cx="2569608" cy="10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Budget prévisionnel</a:t>
            </a:r>
            <a:br>
              <a:rPr lang="fr-FR" dirty="0" smtClean="0"/>
            </a:br>
            <a:r>
              <a:rPr lang="fr-FR" dirty="0" smtClean="0"/>
              <a:t>mai 2018 – avril 2019</a:t>
            </a:r>
            <a:endParaRPr lang="fr-F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1"/>
            <a:ext cx="9036496" cy="447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4131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Budget : répartition des postes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2080" y="1569913"/>
            <a:ext cx="3682752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Budget établi en fonction des dépenses de l’année précédente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Augmentation des activités sportives régulières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Augmentation de la billetterie (cinéma)</a:t>
            </a:r>
          </a:p>
          <a:p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74248" y="6139706"/>
            <a:ext cx="206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tous les agents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1" t="40083" r="28862" b="53483"/>
          <a:stretch/>
        </p:blipFill>
        <p:spPr bwMode="auto">
          <a:xfrm>
            <a:off x="596752" y="6121029"/>
            <a:ext cx="412124" cy="38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915627" cy="395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179512" y="1628800"/>
            <a:ext cx="3528392" cy="7169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123728" y="3508177"/>
            <a:ext cx="15841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707904" y="1628800"/>
            <a:ext cx="0" cy="187937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79512" y="1622764"/>
            <a:ext cx="0" cy="395997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123728" y="3508177"/>
            <a:ext cx="0" cy="207456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79512" y="5582742"/>
            <a:ext cx="19442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fr-FR" dirty="0" smtClean="0"/>
              <a:t>Les projets actuels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WE à Copenhague le 20 au 22 octobre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aller/retour en avion</a:t>
            </a:r>
          </a:p>
          <a:p>
            <a:r>
              <a:rPr lang="fr-FR" dirty="0" smtClean="0"/>
              <a:t>Tour panoramique de la ville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Journée libre de visites</a:t>
            </a:r>
          </a:p>
          <a:p>
            <a:r>
              <a:rPr lang="fr-FR" dirty="0" smtClean="0"/>
              <a:t>1 petite sirène à voir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8849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5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Semaine au Ski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Organisé par Claudine</a:t>
            </a:r>
            <a:endParaRPr lang="fr-FR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47" y="2692152"/>
            <a:ext cx="6884988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0" y="4581128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660066"/>
                </a:solidFill>
                <a:latin typeface="Verdana" pitchFamily="34" charset="0"/>
              </a:rPr>
              <a:t>du 9 Février au 16 février 2019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rgbClr val="1D539A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1D539A"/>
                </a:solidFill>
                <a:latin typeface="Verdana" pitchFamily="34" charset="0"/>
              </a:rPr>
              <a:t>LA PLAGNE-MONTALBERT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1D539A"/>
                </a:solidFill>
                <a:latin typeface="Verdana" pitchFamily="34" charset="0"/>
              </a:rPr>
              <a:t>Hôtel club MMV les Sitelles</a:t>
            </a:r>
          </a:p>
        </p:txBody>
      </p:sp>
    </p:spTree>
    <p:extLst>
      <p:ext uri="{BB962C8B-B14F-4D97-AF65-F5344CB8AC3E}">
        <p14:creationId xmlns:p14="http://schemas.microsoft.com/office/powerpoint/2010/main" val="41417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Week-End à </a:t>
            </a:r>
            <a:r>
              <a:rPr lang="fr-FR" dirty="0" err="1"/>
              <a:t>PortAventura</a:t>
            </a:r>
            <a:r>
              <a:rPr lang="fr-FR" dirty="0"/>
              <a:t> </a:t>
            </a:r>
            <a:r>
              <a:rPr lang="fr-FR" dirty="0" smtClean="0"/>
              <a:t>World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Organisée par Catherine Z. en 2019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124" name="Picture 4" descr="Résultat de recherche d'images pour &quot;PortAventura Worl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9598"/>
            <a:ext cx="4860032" cy="28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ésultat de recherche d'images pour &quot;PortAventura World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" y="2564904"/>
            <a:ext cx="48965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règles voyages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L’inscription à un voyage est ferme. Nous avons un contrat avec assurances. Mais si désistement sans raison valable, l’</a:t>
            </a:r>
            <a:r>
              <a:rPr lang="fr-FR" dirty="0" err="1" smtClean="0"/>
              <a:t>amicaliste</a:t>
            </a:r>
            <a:r>
              <a:rPr lang="fr-FR" dirty="0" smtClean="0"/>
              <a:t> paie la totalité des frais d’annulation.</a:t>
            </a:r>
          </a:p>
          <a:p>
            <a:endParaRPr lang="fr-FR" dirty="0"/>
          </a:p>
          <a:p>
            <a:r>
              <a:rPr lang="fr-FR" dirty="0" smtClean="0"/>
              <a:t>Seul celui qui organise contacte l’agence de voyages.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8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Commission Noël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Les lutins se raréfient … Si </a:t>
            </a:r>
            <a:r>
              <a:rPr lang="fr-FR" dirty="0"/>
              <a:t>vous souhaitez participer, vous êtes la </a:t>
            </a:r>
            <a:r>
              <a:rPr lang="fr-FR" dirty="0" smtClean="0"/>
              <a:t>bienvenue !</a:t>
            </a:r>
          </a:p>
          <a:p>
            <a:pPr marL="0" indent="0" algn="ctr">
              <a:buNone/>
            </a:pPr>
            <a:r>
              <a:rPr lang="fr-FR" dirty="0" smtClean="0"/>
              <a:t>Contactez Karine</a:t>
            </a:r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Image 5" descr="C:\Users\bpenisson\Desktop\mesConnexions\z_BOX\AMICALE\NOEL 2017\Noël 2017 F.Fund\_MG_45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55428"/>
            <a:ext cx="4824536" cy="3219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8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RGPD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760640"/>
          </a:xfrm>
        </p:spPr>
        <p:txBody>
          <a:bodyPr>
            <a:noAutofit/>
          </a:bodyPr>
          <a:lstStyle/>
          <a:p>
            <a:r>
              <a:rPr lang="fr-FR" sz="1600" dirty="0" smtClean="0">
                <a:effectLst/>
              </a:rPr>
              <a:t>Règlement Général sur la Protection des Données</a:t>
            </a:r>
          </a:p>
          <a:p>
            <a:pPr marL="457200" lvl="1" indent="0">
              <a:buNone/>
            </a:pPr>
            <a:r>
              <a:rPr lang="fr-FR" sz="1400" dirty="0" smtClean="0">
                <a:effectLst/>
              </a:rPr>
              <a:t>Le Règlement européen sur la protection des données personnelles concerne </a:t>
            </a:r>
            <a:r>
              <a:rPr lang="fr-FR" sz="1400" b="1" dirty="0" smtClean="0">
                <a:effectLst/>
              </a:rPr>
              <a:t>toutes les structures qui rassemblent de ce qu’on appelle des “données personnelles”</a:t>
            </a:r>
            <a:r>
              <a:rPr lang="fr-FR" sz="1400" dirty="0" smtClean="0">
                <a:effectLst/>
              </a:rPr>
              <a:t>, c’est-à-dire </a:t>
            </a:r>
            <a:r>
              <a:rPr lang="fr-FR" sz="1400" i="1" dirty="0" smtClean="0">
                <a:effectLst/>
              </a:rPr>
              <a:t>"toute information se rapportant à une personne physique identifiée ou identifiable […] directement ou indirectement"</a:t>
            </a:r>
            <a:r>
              <a:rPr lang="fr-FR" sz="1400" dirty="0" smtClean="0">
                <a:effectLst/>
              </a:rPr>
              <a:t>.</a:t>
            </a:r>
          </a:p>
          <a:p>
            <a:endParaRPr lang="fr-FR" sz="1600" dirty="0"/>
          </a:p>
          <a:p>
            <a:r>
              <a:rPr lang="fr-FR" sz="1600" dirty="0" smtClean="0">
                <a:effectLst/>
              </a:rPr>
              <a:t>Nos obligations : </a:t>
            </a:r>
          </a:p>
          <a:p>
            <a:pPr lvl="1"/>
            <a:r>
              <a:rPr lang="fr-FR" sz="1400" dirty="0" smtClean="0">
                <a:effectLst/>
              </a:rPr>
              <a:t>Demander et sauvegarder le </a:t>
            </a:r>
            <a:r>
              <a:rPr lang="fr-FR" sz="1400" b="1" dirty="0" smtClean="0">
                <a:effectLst/>
              </a:rPr>
              <a:t>consentement des personnes</a:t>
            </a:r>
            <a:r>
              <a:rPr lang="fr-FR" sz="1400" dirty="0" smtClean="0">
                <a:effectLst/>
              </a:rPr>
              <a:t> pour le traitement des données les concernant.</a:t>
            </a:r>
            <a:endParaRPr lang="fr-FR" sz="1400" dirty="0" smtClean="0"/>
          </a:p>
          <a:p>
            <a:pPr lvl="1"/>
            <a:r>
              <a:rPr lang="fr-FR" sz="1400" b="1" dirty="0" smtClean="0">
                <a:effectLst/>
              </a:rPr>
              <a:t>Informer</a:t>
            </a:r>
            <a:r>
              <a:rPr lang="fr-FR" sz="1400" dirty="0" smtClean="0">
                <a:effectLst/>
              </a:rPr>
              <a:t> la CNIL et les personnes concernées (dans les 72 heures) </a:t>
            </a:r>
            <a:r>
              <a:rPr lang="fr-FR" sz="1400" b="1" dirty="0" smtClean="0">
                <a:effectLst/>
              </a:rPr>
              <a:t>si leurs données personnelles ont été piratées</a:t>
            </a:r>
            <a:r>
              <a:rPr lang="fr-FR" sz="1400" dirty="0" smtClean="0">
                <a:effectLst/>
              </a:rPr>
              <a:t>.</a:t>
            </a:r>
            <a:endParaRPr lang="fr-FR" sz="1400" dirty="0" smtClean="0"/>
          </a:p>
          <a:p>
            <a:pPr lvl="1"/>
            <a:r>
              <a:rPr lang="fr-FR" sz="1400" dirty="0" smtClean="0">
                <a:effectLst/>
              </a:rPr>
              <a:t>Collecter </a:t>
            </a:r>
            <a:r>
              <a:rPr lang="fr-FR" sz="1400" b="1" dirty="0" smtClean="0">
                <a:effectLst/>
              </a:rPr>
              <a:t>uniquement les renseignements dont vous avez besoin</a:t>
            </a:r>
            <a:r>
              <a:rPr lang="fr-FR" sz="1400" dirty="0" smtClean="0">
                <a:effectLst/>
              </a:rPr>
              <a:t>.</a:t>
            </a:r>
            <a:endParaRPr lang="fr-FR" sz="1400" dirty="0" smtClean="0"/>
          </a:p>
          <a:p>
            <a:pPr lvl="1"/>
            <a:r>
              <a:rPr lang="fr-FR" sz="1400" dirty="0" smtClean="0">
                <a:effectLst/>
              </a:rPr>
              <a:t>Laisser la possibilité aux personnes, dont les données sont collectées, de </a:t>
            </a:r>
            <a:r>
              <a:rPr lang="fr-FR" sz="1400" b="1" dirty="0" smtClean="0">
                <a:effectLst/>
              </a:rPr>
              <a:t>connaître les éléments</a:t>
            </a:r>
            <a:r>
              <a:rPr lang="fr-FR" sz="1400" dirty="0" smtClean="0">
                <a:effectLst/>
              </a:rPr>
              <a:t> que vous conservez sur elles.</a:t>
            </a:r>
            <a:endParaRPr lang="fr-FR" sz="1400" dirty="0" smtClean="0"/>
          </a:p>
          <a:p>
            <a:pPr lvl="1"/>
            <a:r>
              <a:rPr lang="fr-FR" sz="1400" b="1" dirty="0" smtClean="0">
                <a:effectLst/>
              </a:rPr>
              <a:t>Tracer l’ensemble des documents</a:t>
            </a:r>
            <a:r>
              <a:rPr lang="fr-FR" sz="1400" dirty="0" smtClean="0">
                <a:effectLst/>
              </a:rPr>
              <a:t> mis en place servant au traitement des données personnelles.</a:t>
            </a:r>
          </a:p>
          <a:p>
            <a:pPr lvl="1"/>
            <a:endParaRPr lang="fr-FR" sz="1400" dirty="0" smtClean="0"/>
          </a:p>
          <a:p>
            <a:r>
              <a:rPr lang="fr-FR" sz="1600" dirty="0" smtClean="0"/>
              <a:t>Notre plan d’actions 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1400" dirty="0" smtClean="0"/>
              <a:t>Vous informer par la présente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1400" dirty="0"/>
              <a:t>L</a:t>
            </a:r>
            <a:r>
              <a:rPr lang="fr-FR" sz="1400" dirty="0" smtClean="0"/>
              <a:t>ister les fichiers de l’amicale avec données personnelles (liste d’adhérents, liste de participants à des voyages)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1400" dirty="0" smtClean="0"/>
              <a:t>Vérifier le délai de conservation légal de certaines données (exemple : liste des participants à un voyage)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1400" dirty="0" smtClean="0"/>
              <a:t>Ecrire tout cela et agir en fonction</a:t>
            </a:r>
          </a:p>
        </p:txBody>
      </p:sp>
    </p:spTree>
    <p:extLst>
      <p:ext uri="{BB962C8B-B14F-4D97-AF65-F5344CB8AC3E}">
        <p14:creationId xmlns:p14="http://schemas.microsoft.com/office/powerpoint/2010/main" val="25351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Quorum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L’assemblée </a:t>
            </a:r>
            <a:r>
              <a:rPr lang="fr-FR" dirty="0"/>
              <a:t>doit se composer </a:t>
            </a:r>
            <a:r>
              <a:rPr lang="fr-FR" b="1" dirty="0"/>
              <a:t>du tiers au moins </a:t>
            </a:r>
            <a:r>
              <a:rPr lang="fr-FR" dirty="0"/>
              <a:t>des</a:t>
            </a:r>
          </a:p>
          <a:p>
            <a:pPr marL="400050" lvl="1" indent="0">
              <a:buNone/>
            </a:pPr>
            <a:r>
              <a:rPr lang="fr-FR" dirty="0"/>
              <a:t>membres en exercice, y compris les pouvoirs. Si cette</a:t>
            </a:r>
          </a:p>
          <a:p>
            <a:pPr marL="400050" lvl="1" indent="0">
              <a:buNone/>
            </a:pPr>
            <a:r>
              <a:rPr lang="fr-FR" dirty="0"/>
              <a:t>proportion n’est pas atteinte, l’assemblée est</a:t>
            </a:r>
          </a:p>
          <a:p>
            <a:pPr marL="400050" lvl="1" indent="0">
              <a:buNone/>
            </a:pPr>
            <a:r>
              <a:rPr lang="fr-FR" dirty="0"/>
              <a:t>convoquée de nouveau, mais à quinze jours au moins</a:t>
            </a:r>
          </a:p>
          <a:p>
            <a:pPr marL="400050" lvl="1" indent="0">
              <a:buNone/>
            </a:pPr>
            <a:r>
              <a:rPr lang="fr-FR" dirty="0"/>
              <a:t>d’intervalle, et cette fois elle peut valablement délibérer</a:t>
            </a:r>
          </a:p>
          <a:p>
            <a:pPr marL="400050" lvl="1" indent="0">
              <a:buNone/>
            </a:pPr>
            <a:r>
              <a:rPr lang="fr-FR" dirty="0"/>
              <a:t>quel que soit le nombre des membres présents ou</a:t>
            </a:r>
          </a:p>
          <a:p>
            <a:pPr marL="400050" lvl="1" indent="0">
              <a:buNone/>
            </a:pPr>
            <a:r>
              <a:rPr lang="fr-FR" dirty="0"/>
              <a:t>représentés par pouvoir.</a:t>
            </a:r>
          </a:p>
        </p:txBody>
      </p:sp>
    </p:spTree>
    <p:extLst>
      <p:ext uri="{BB962C8B-B14F-4D97-AF65-F5344CB8AC3E}">
        <p14:creationId xmlns:p14="http://schemas.microsoft.com/office/powerpoint/2010/main" val="796735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Le conseil d’administration est renouvelé par </a:t>
            </a:r>
            <a:r>
              <a:rPr lang="fr-FR" sz="2400" dirty="0" smtClean="0"/>
              <a:t>moitié chaque </a:t>
            </a:r>
            <a:r>
              <a:rPr lang="fr-FR" sz="2400" dirty="0"/>
              <a:t>année lors de </a:t>
            </a:r>
            <a:r>
              <a:rPr lang="fr-FR" sz="2400" dirty="0" smtClean="0"/>
              <a:t>l’AG. Le nombre </a:t>
            </a:r>
            <a:r>
              <a:rPr lang="fr-FR" sz="2400" dirty="0"/>
              <a:t>des </a:t>
            </a:r>
            <a:r>
              <a:rPr lang="fr-FR" sz="2400" dirty="0" smtClean="0"/>
              <a:t>membres est égal au </a:t>
            </a:r>
            <a:r>
              <a:rPr lang="fr-FR" sz="2400" dirty="0"/>
              <a:t>maximum </a:t>
            </a:r>
            <a:r>
              <a:rPr lang="fr-FR" sz="2400" dirty="0" smtClean="0"/>
              <a:t>à 10 </a:t>
            </a:r>
            <a:r>
              <a:rPr lang="fr-FR" sz="2400" dirty="0"/>
              <a:t>% des </a:t>
            </a:r>
            <a:r>
              <a:rPr lang="fr-FR" sz="2400" dirty="0" err="1" smtClean="0"/>
              <a:t>amicalistes</a:t>
            </a:r>
            <a:r>
              <a:rPr lang="fr-FR" sz="2400" dirty="0"/>
              <a:t> </a:t>
            </a:r>
            <a:r>
              <a:rPr lang="fr-FR" sz="2400" smtClean="0"/>
              <a:t>(</a:t>
            </a:r>
            <a:r>
              <a:rPr lang="fr-FR" sz="2400" smtClean="0"/>
              <a:t>128 </a:t>
            </a:r>
            <a:r>
              <a:rPr lang="fr-FR" sz="2400" dirty="0" smtClean="0"/>
              <a:t>aujourd’hui).</a:t>
            </a:r>
          </a:p>
          <a:p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Membres actuels : </a:t>
            </a:r>
          </a:p>
          <a:p>
            <a:r>
              <a:rPr lang="fr-FR" sz="1800" dirty="0" smtClean="0"/>
              <a:t>Elus </a:t>
            </a:r>
            <a:r>
              <a:rPr lang="fr-FR" sz="1800" dirty="0"/>
              <a:t>en </a:t>
            </a:r>
            <a:r>
              <a:rPr lang="fr-FR" sz="1800" dirty="0" smtClean="0"/>
              <a:t>2017 </a:t>
            </a:r>
            <a:r>
              <a:rPr lang="fr-FR" sz="1800" dirty="0"/>
              <a:t>: Karine Vallée, Amélie </a:t>
            </a:r>
            <a:r>
              <a:rPr lang="fr-FR" sz="1800" dirty="0" err="1"/>
              <a:t>Vlandas</a:t>
            </a:r>
            <a:r>
              <a:rPr lang="fr-FR" sz="1800" dirty="0"/>
              <a:t>, Catherine </a:t>
            </a:r>
            <a:r>
              <a:rPr lang="fr-FR" sz="1800" dirty="0" err="1"/>
              <a:t>Zacharko</a:t>
            </a:r>
            <a:r>
              <a:rPr lang="fr-FR" sz="1800" dirty="0"/>
              <a:t>, Bruno </a:t>
            </a:r>
            <a:r>
              <a:rPr lang="fr-FR" sz="1800" dirty="0" err="1" smtClean="0"/>
              <a:t>Pénisson</a:t>
            </a:r>
            <a:endParaRPr lang="fr-FR" sz="1800" dirty="0" smtClean="0"/>
          </a:p>
          <a:p>
            <a:endParaRPr lang="fr-FR" sz="1800" dirty="0"/>
          </a:p>
          <a:p>
            <a:r>
              <a:rPr lang="fr-FR" sz="1800" dirty="0" smtClean="0"/>
              <a:t> Elus </a:t>
            </a:r>
            <a:r>
              <a:rPr lang="fr-FR" sz="1800" dirty="0"/>
              <a:t>en 2016 : Catherine </a:t>
            </a:r>
            <a:r>
              <a:rPr lang="fr-FR" sz="1800" dirty="0" err="1"/>
              <a:t>Saldo</a:t>
            </a:r>
            <a:r>
              <a:rPr lang="fr-FR" sz="1800" dirty="0"/>
              <a:t>, Patrice </a:t>
            </a:r>
            <a:r>
              <a:rPr lang="fr-FR" sz="1800" dirty="0" err="1"/>
              <a:t>Bizais</a:t>
            </a:r>
            <a:r>
              <a:rPr lang="fr-FR" sz="1800" dirty="0"/>
              <a:t>,  Vincent </a:t>
            </a:r>
            <a:r>
              <a:rPr lang="fr-FR" sz="1800" dirty="0" err="1"/>
              <a:t>Cappelle</a:t>
            </a:r>
            <a:r>
              <a:rPr lang="fr-FR" sz="1800" dirty="0"/>
              <a:t>, Géraldine Aubert, Soria </a:t>
            </a:r>
            <a:r>
              <a:rPr lang="fr-FR" sz="1800" dirty="0" err="1"/>
              <a:t>Benderradji</a:t>
            </a:r>
            <a:r>
              <a:rPr lang="fr-FR" sz="1800" dirty="0"/>
              <a:t>, Mélina </a:t>
            </a:r>
            <a:r>
              <a:rPr lang="fr-FR" sz="1800" dirty="0" err="1"/>
              <a:t>Seyman</a:t>
            </a:r>
            <a:r>
              <a:rPr lang="fr-FR" sz="1800" dirty="0"/>
              <a:t>, Nolwenn </a:t>
            </a:r>
            <a:r>
              <a:rPr lang="fr-FR" sz="1800" dirty="0" err="1" smtClean="0"/>
              <a:t>Thepaut</a:t>
            </a:r>
            <a:r>
              <a:rPr lang="fr-FR" sz="1800" dirty="0"/>
              <a:t>(sortants)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2800" b="1" dirty="0" smtClean="0"/>
              <a:t>Se présentent : 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7030A0"/>
                </a:solidFill>
              </a:rPr>
              <a:t>Catherine </a:t>
            </a:r>
            <a:r>
              <a:rPr lang="fr-FR" sz="2000" dirty="0" err="1" smtClean="0">
                <a:solidFill>
                  <a:srgbClr val="7030A0"/>
                </a:solidFill>
              </a:rPr>
              <a:t>Saldo</a:t>
            </a:r>
            <a:r>
              <a:rPr lang="fr-FR" sz="2000" dirty="0">
                <a:solidFill>
                  <a:srgbClr val="7030A0"/>
                </a:solidFill>
              </a:rPr>
              <a:t>, Nolwenn </a:t>
            </a:r>
            <a:r>
              <a:rPr lang="fr-FR" sz="2000" dirty="0" err="1">
                <a:solidFill>
                  <a:srgbClr val="7030A0"/>
                </a:solidFill>
              </a:rPr>
              <a:t>Thepaut</a:t>
            </a:r>
            <a:endParaRPr lang="fr-FR" sz="1800" dirty="0" smtClean="0"/>
          </a:p>
          <a:p>
            <a:endParaRPr lang="fr-FR" sz="1800" dirty="0"/>
          </a:p>
          <a:p>
            <a:pPr marL="0" indent="0">
              <a:buNone/>
            </a:pPr>
            <a:endParaRPr lang="fr-FR" sz="18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FF00FF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6676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des élections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9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terminer 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Un grand merci à tous ceux et celles qui participent de près ou de loin à la gestion de l’amicale et à tous les </a:t>
            </a:r>
            <a:r>
              <a:rPr lang="fr-FR" dirty="0" err="1" smtClean="0"/>
              <a:t>amicalistes</a:t>
            </a:r>
            <a:r>
              <a:rPr lang="fr-FR" dirty="0" smtClean="0"/>
              <a:t> !</a:t>
            </a:r>
          </a:p>
          <a:p>
            <a:endParaRPr lang="fr-FR" dirty="0"/>
          </a:p>
        </p:txBody>
      </p:sp>
      <p:pic>
        <p:nvPicPr>
          <p:cNvPr id="7170" name="Picture 2" descr="C:\Users\mseyman\AppData\Local\Microsoft\Windows\Temporary Internet Files\Content.IE5\UVN60IEG\smiley%20fa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Gestion comptable</a:t>
            </a:r>
          </a:p>
          <a:p>
            <a:pPr lvl="1"/>
            <a:r>
              <a:rPr lang="fr-FR" dirty="0" smtClean="0"/>
              <a:t>Présentation des comptes de l’exercice clos</a:t>
            </a:r>
          </a:p>
          <a:p>
            <a:pPr lvl="1"/>
            <a:r>
              <a:rPr lang="fr-FR" dirty="0" smtClean="0"/>
              <a:t>Bilan de l’année 2017</a:t>
            </a:r>
          </a:p>
          <a:p>
            <a:pPr lvl="1"/>
            <a:r>
              <a:rPr lang="fr-FR" dirty="0" smtClean="0"/>
              <a:t>Projets pour 2018 et budget prévisionnel</a:t>
            </a:r>
          </a:p>
          <a:p>
            <a:endParaRPr lang="fr-FR" dirty="0" smtClean="0"/>
          </a:p>
          <a:p>
            <a:r>
              <a:rPr lang="fr-FR" dirty="0" smtClean="0"/>
              <a:t>Le RGPD (</a:t>
            </a:r>
            <a:r>
              <a:rPr lang="fr-FR" dirty="0" err="1" smtClean="0"/>
              <a:t>kézako</a:t>
            </a:r>
            <a:r>
              <a:rPr lang="fr-FR" dirty="0" smtClean="0"/>
              <a:t> ?)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Élections du conseil d’administration</a:t>
            </a:r>
          </a:p>
          <a:p>
            <a:endParaRPr lang="fr-FR" dirty="0" smtClean="0"/>
          </a:p>
          <a:p>
            <a:r>
              <a:rPr lang="fr-FR" dirty="0" smtClean="0"/>
              <a:t>Questions diverses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57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1124744"/>
            <a:ext cx="4891055" cy="42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71" y="1140663"/>
            <a:ext cx="4240220" cy="437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47156"/>
            <a:ext cx="8229600" cy="1143000"/>
          </a:xfrm>
        </p:spPr>
        <p:txBody>
          <a:bodyPr/>
          <a:lstStyle/>
          <a:p>
            <a:r>
              <a:rPr lang="fr-FR" dirty="0" smtClean="0"/>
              <a:t>Exercice comptable 2017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1779" y="5661248"/>
            <a:ext cx="8229600" cy="108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Déficit de 7 200 € sur l’exercice (qui correspond à un excédent des années précédentes)</a:t>
            </a:r>
          </a:p>
          <a:p>
            <a:pPr marL="0" indent="0" algn="ctr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2551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Sports</a:t>
            </a:r>
            <a:r>
              <a:rPr lang="fr-FR" b="1" dirty="0"/>
              <a:t> : </a:t>
            </a:r>
            <a:endParaRPr lang="fr-FR" dirty="0"/>
          </a:p>
          <a:p>
            <a:r>
              <a:rPr lang="fr-FR" dirty="0"/>
              <a:t>Gymnastique sportive le lundi</a:t>
            </a:r>
          </a:p>
          <a:p>
            <a:r>
              <a:rPr lang="fr-FR" dirty="0"/>
              <a:t>Marche nordique le </a:t>
            </a:r>
            <a:r>
              <a:rPr lang="fr-FR" dirty="0" smtClean="0"/>
              <a:t>lundi</a:t>
            </a:r>
          </a:p>
          <a:p>
            <a:r>
              <a:rPr lang="fr-FR" dirty="0" smtClean="0"/>
              <a:t>Abdos autrement : Méthode de </a:t>
            </a:r>
            <a:r>
              <a:rPr lang="fr-FR" dirty="0" err="1" smtClean="0"/>
              <a:t>Gasquet</a:t>
            </a:r>
            <a:r>
              <a:rPr lang="fr-FR" dirty="0" smtClean="0"/>
              <a:t> le jeudi</a:t>
            </a:r>
            <a:endParaRPr lang="fr-FR" dirty="0"/>
          </a:p>
          <a:p>
            <a:r>
              <a:rPr lang="fr-FR" dirty="0"/>
              <a:t>Gymnastique douce le vendredi </a:t>
            </a:r>
          </a:p>
          <a:p>
            <a:r>
              <a:rPr lang="fr-FR" dirty="0" smtClean="0"/>
              <a:t>Activité </a:t>
            </a:r>
            <a:r>
              <a:rPr lang="fr-FR" dirty="0" err="1"/>
              <a:t>Pilates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b="1" dirty="0" smtClean="0"/>
              <a:t>Annulé</a:t>
            </a:r>
            <a:r>
              <a:rPr lang="fr-FR" dirty="0" smtClean="0"/>
              <a:t>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Association </a:t>
            </a:r>
            <a:r>
              <a:rPr lang="fr-FR" dirty="0"/>
              <a:t>des familles : donne accès à la </a:t>
            </a:r>
            <a:r>
              <a:rPr lang="fr-FR" dirty="0" smtClean="0"/>
              <a:t>ludothèque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Billetterie </a:t>
            </a:r>
            <a:r>
              <a:rPr lang="fr-FR" dirty="0"/>
              <a:t>Cinéma : Tickets de cinéma à 4€ proposés sur commande à Nouvelle Lune, participation de l’amicale de 2 à 4 € sur chaque billet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1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Sorties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Ski en février</a:t>
            </a:r>
          </a:p>
          <a:p>
            <a:r>
              <a:rPr lang="fr-FR" sz="2800" dirty="0" smtClean="0"/>
              <a:t>Week-End à Vienne en mai</a:t>
            </a:r>
          </a:p>
          <a:p>
            <a:r>
              <a:rPr lang="fr-FR" sz="2800" dirty="0" smtClean="0"/>
              <a:t>Frissons à Europa Park en mai</a:t>
            </a:r>
          </a:p>
          <a:p>
            <a:r>
              <a:rPr lang="fr-FR" sz="2800" dirty="0" smtClean="0"/>
              <a:t>Journée à </a:t>
            </a:r>
            <a:r>
              <a:rPr lang="fr-FR" sz="2800" dirty="0" err="1" smtClean="0"/>
              <a:t>Ohlain</a:t>
            </a:r>
            <a:r>
              <a:rPr lang="fr-FR" sz="2800" dirty="0" smtClean="0"/>
              <a:t> en juillet</a:t>
            </a:r>
          </a:p>
          <a:p>
            <a:r>
              <a:rPr lang="fr-FR" sz="2800" dirty="0" smtClean="0"/>
              <a:t>Journée au Parc Astérix en septembre</a:t>
            </a:r>
          </a:p>
          <a:p>
            <a:r>
              <a:rPr lang="fr-FR" sz="2800" dirty="0" smtClean="0"/>
              <a:t>Ateliers Méditation de Pleine Conscience en novembre</a:t>
            </a:r>
          </a:p>
          <a:p>
            <a:r>
              <a:rPr lang="fr-FR" sz="2800" dirty="0" smtClean="0"/>
              <a:t>Journée à Paris en décembre</a:t>
            </a:r>
          </a:p>
          <a:p>
            <a:r>
              <a:rPr lang="fr-FR" sz="2800" b="1" cap="all" dirty="0" smtClean="0"/>
              <a:t>…	</a:t>
            </a:r>
            <a:endParaRPr lang="fr-FR" sz="2800" b="1" cap="all" dirty="0"/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Beaucoup de week-ends organisés.</a:t>
            </a:r>
            <a:endParaRPr lang="fr-FR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			Vienne</a:t>
            </a:r>
            <a:endParaRPr lang="fr-FR" dirty="0"/>
          </a:p>
        </p:txBody>
      </p:sp>
      <p:pic>
        <p:nvPicPr>
          <p:cNvPr id="2050" name="Picture 2" descr="Résultat de recherche d'images pour &quot;vienne autrich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826"/>
            <a:ext cx="4839841" cy="32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vienne autrich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81095"/>
            <a:ext cx="4608512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Noël dans la salle d’</a:t>
            </a:r>
            <a:r>
              <a:rPr lang="fr-FR" dirty="0" err="1" smtClean="0"/>
              <a:t>Anchin</a:t>
            </a:r>
            <a:endParaRPr lang="fr-FR" dirty="0"/>
          </a:p>
        </p:txBody>
      </p:sp>
      <p:pic>
        <p:nvPicPr>
          <p:cNvPr id="4" name="Image 3" descr="C:\Users\bpenisson\Desktop\mesConnexions\z_BOX\AMICALE\NOEL 2017\Abre_Noël_Mélina\IMG_86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 bwMode="auto">
          <a:xfrm>
            <a:off x="0" y="1196752"/>
            <a:ext cx="9144000" cy="568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81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Sorties 2018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 WE à Copenhague</a:t>
            </a:r>
          </a:p>
          <a:p>
            <a:r>
              <a:rPr lang="fr-FR" dirty="0" smtClean="0"/>
              <a:t>Spectacle Eclat d’Histoire</a:t>
            </a:r>
          </a:p>
          <a:p>
            <a:r>
              <a:rPr lang="fr-FR" dirty="0" smtClean="0"/>
              <a:t>Journée Jeux de société</a:t>
            </a:r>
            <a:endParaRPr lang="fr-FR" dirty="0"/>
          </a:p>
          <a:p>
            <a:endParaRPr lang="fr-FR" dirty="0" smtClean="0"/>
          </a:p>
          <a:p>
            <a:r>
              <a:rPr lang="fr-FR" i="1" u="sng" dirty="0" smtClean="0"/>
              <a:t>A venir (2018/2019): </a:t>
            </a:r>
          </a:p>
          <a:p>
            <a:r>
              <a:rPr lang="fr-FR" dirty="0" smtClean="0"/>
              <a:t>Séjour au Ski</a:t>
            </a:r>
            <a:endParaRPr lang="fr-FR" dirty="0"/>
          </a:p>
          <a:p>
            <a:r>
              <a:rPr lang="fr-FR" dirty="0" smtClean="0"/>
              <a:t>Week-End </a:t>
            </a:r>
            <a:r>
              <a:rPr lang="fr-FR" dirty="0"/>
              <a:t>à </a:t>
            </a:r>
            <a:r>
              <a:rPr lang="fr-FR" dirty="0" err="1"/>
              <a:t>PortAventura</a:t>
            </a:r>
            <a:r>
              <a:rPr lang="fr-FR" dirty="0"/>
              <a:t> </a:t>
            </a:r>
            <a:r>
              <a:rPr lang="fr-FR" dirty="0" smtClean="0"/>
              <a:t>World</a:t>
            </a:r>
            <a:endParaRPr lang="fr-FR" dirty="0"/>
          </a:p>
          <a:p>
            <a:r>
              <a:rPr lang="fr-FR" dirty="0" smtClean="0"/>
              <a:t>Journée découverte du vélo sur piste</a:t>
            </a:r>
          </a:p>
          <a:p>
            <a:r>
              <a:rPr lang="fr-FR" dirty="0" smtClean="0"/>
              <a:t>Et d’autres surprises…</a:t>
            </a:r>
          </a:p>
        </p:txBody>
      </p:sp>
    </p:spTree>
    <p:extLst>
      <p:ext uri="{BB962C8B-B14F-4D97-AF65-F5344CB8AC3E}">
        <p14:creationId xmlns:p14="http://schemas.microsoft.com/office/powerpoint/2010/main" val="20199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633</Words>
  <Application>Microsoft Office PowerPoint</Application>
  <PresentationFormat>Affichage à l'écran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Assemblée Générale</vt:lpstr>
      <vt:lpstr>Quorum</vt:lpstr>
      <vt:lpstr>Ordre du jour</vt:lpstr>
      <vt:lpstr>Exercice comptable 2017</vt:lpstr>
      <vt:lpstr>Activités 2017</vt:lpstr>
      <vt:lpstr>Sorties 2017</vt:lpstr>
      <vt:lpstr>     Vienne</vt:lpstr>
      <vt:lpstr>Noël dans la salle d’Anchin</vt:lpstr>
      <vt:lpstr>Sorties 2018</vt:lpstr>
      <vt:lpstr>Budget prévisionnel mai 2018 – avril 2019</vt:lpstr>
      <vt:lpstr>Présentation PowerPoint</vt:lpstr>
      <vt:lpstr>Budget : répartition des postes</vt:lpstr>
      <vt:lpstr>Les projets actuels</vt:lpstr>
      <vt:lpstr>Un WE à Copenhague le 20 au 22 octobre</vt:lpstr>
      <vt:lpstr>Semaine au Ski</vt:lpstr>
      <vt:lpstr>Week-End à PortAventura World </vt:lpstr>
      <vt:lpstr>Rappel règles voyages</vt:lpstr>
      <vt:lpstr>Commission Noël</vt:lpstr>
      <vt:lpstr>Le RGPD</vt:lpstr>
      <vt:lpstr>Elections</vt:lpstr>
      <vt:lpstr>Résultats des élections</vt:lpstr>
      <vt:lpstr>Pour terminer ….</vt:lpstr>
    </vt:vector>
  </TitlesOfParts>
  <Company>Agence de l'Eau Artois-Picardie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mseyman</dc:creator>
  <cp:lastModifiedBy>bpenisson</cp:lastModifiedBy>
  <cp:revision>63</cp:revision>
  <dcterms:created xsi:type="dcterms:W3CDTF">2016-04-19T09:09:01Z</dcterms:created>
  <dcterms:modified xsi:type="dcterms:W3CDTF">2018-06-20T10:12:57Z</dcterms:modified>
</cp:coreProperties>
</file>